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8" r:id="rId4"/>
    <p:sldId id="269" r:id="rId5"/>
    <p:sldId id="271" r:id="rId6"/>
    <p:sldId id="272" r:id="rId7"/>
    <p:sldId id="273" r:id="rId8"/>
    <p:sldId id="274" r:id="rId9"/>
    <p:sldId id="276" r:id="rId10"/>
    <p:sldId id="278" r:id="rId11"/>
    <p:sldId id="279" r:id="rId12"/>
    <p:sldId id="280" r:id="rId13"/>
    <p:sldId id="281" r:id="rId14"/>
    <p:sldId id="277" r:id="rId15"/>
    <p:sldId id="282" r:id="rId16"/>
    <p:sldId id="284" r:id="rId17"/>
    <p:sldId id="285" r:id="rId18"/>
    <p:sldId id="268" r:id="rId19"/>
    <p:sldId id="286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4928"/>
    <a:srgbClr val="53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BB58FB6-EC70-445A-B382-AB319A14E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6000" dirty="0" smtClean="0"/>
              <a:t>혁신성장 이미지 분석 </a:t>
            </a:r>
            <a:r>
              <a:rPr lang="en-US" altLang="ko-KR" sz="6000" dirty="0" smtClean="0"/>
              <a:t>AI</a:t>
            </a:r>
            <a:br>
              <a:rPr lang="en-US" altLang="ko-KR" sz="6000" dirty="0" smtClean="0"/>
            </a:br>
            <a:r>
              <a:rPr lang="ko-KR" altLang="en-US" sz="4400" dirty="0" smtClean="0"/>
              <a:t>개인 프로젝트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EC94538-3425-42F6-8AE9-E598733CF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638101"/>
            <a:ext cx="7596451" cy="605928"/>
          </a:xfrm>
        </p:spPr>
        <p:txBody>
          <a:bodyPr/>
          <a:lstStyle/>
          <a:p>
            <a:pPr algn="r"/>
            <a:r>
              <a:rPr lang="ko-KR" altLang="en-US" dirty="0" smtClean="0"/>
              <a:t>김성민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96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3172334"/>
            <a:ext cx="5435600" cy="36856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693737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/>
              <a:t>차 모델링 </a:t>
            </a:r>
            <a:r>
              <a:rPr lang="en-US" altLang="ko-KR" sz="3200" dirty="0" smtClean="0"/>
              <a:t>– hog feature </a:t>
            </a:r>
            <a:r>
              <a:rPr lang="ko-KR" altLang="en-US" sz="3200" dirty="0" smtClean="0"/>
              <a:t>을 이용한 </a:t>
            </a:r>
            <a:r>
              <a:rPr lang="en-US" altLang="ko-KR" sz="3200" dirty="0" smtClean="0"/>
              <a:t>SVM modeling</a:t>
            </a:r>
            <a:endParaRPr lang="ko-KR" altLang="en-US" sz="3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965200"/>
            <a:ext cx="9601200" cy="515092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/>
              <a:t>mask</a:t>
            </a:r>
            <a:r>
              <a:rPr lang="ko-KR" altLang="en-US" sz="2200" dirty="0" smtClean="0"/>
              <a:t> 착용 이미지에서 </a:t>
            </a:r>
            <a:r>
              <a:rPr lang="en-US" altLang="ko-KR" sz="2200" dirty="0" smtClean="0"/>
              <a:t>hog feature </a:t>
            </a:r>
            <a:r>
              <a:rPr lang="ko-KR" altLang="en-US" sz="2200" dirty="0" smtClean="0"/>
              <a:t>추출</a:t>
            </a:r>
            <a:endParaRPr lang="en-US" altLang="ko-KR" sz="2200" dirty="0" smtClean="0"/>
          </a:p>
          <a:p>
            <a:r>
              <a:rPr lang="en-US" altLang="ko-KR" sz="2200" dirty="0" smtClean="0"/>
              <a:t>SVM </a:t>
            </a:r>
            <a:r>
              <a:rPr lang="ko-KR" altLang="en-US" sz="2200" dirty="0" smtClean="0"/>
              <a:t>으로 </a:t>
            </a:r>
            <a:r>
              <a:rPr lang="en-US" altLang="ko-KR" sz="2200" dirty="0" smtClean="0"/>
              <a:t>modeling</a:t>
            </a:r>
          </a:p>
          <a:p>
            <a:pPr lvl="1"/>
            <a:r>
              <a:rPr lang="en-US" altLang="ko-KR" dirty="0" smtClean="0"/>
              <a:t>positive(mask </a:t>
            </a:r>
            <a:r>
              <a:rPr lang="ko-KR" altLang="en-US" dirty="0" smtClean="0"/>
              <a:t>착용 이미지</a:t>
            </a:r>
            <a:r>
              <a:rPr lang="en-US" altLang="ko-KR" dirty="0" smtClean="0"/>
              <a:t>) data , negative( </a:t>
            </a:r>
            <a:r>
              <a:rPr lang="ko-KR" altLang="en-US" dirty="0" smtClean="0"/>
              <a:t>배경 이미지</a:t>
            </a:r>
            <a:r>
              <a:rPr lang="en-US" altLang="ko-KR" dirty="0" smtClean="0"/>
              <a:t>) data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학습</a:t>
            </a:r>
            <a:endParaRPr lang="en-US" altLang="ko-KR" dirty="0" smtClean="0"/>
          </a:p>
          <a:p>
            <a:r>
              <a:rPr lang="en-US" altLang="ko-KR" sz="2200" dirty="0" smtClean="0"/>
              <a:t>Detecting</a:t>
            </a:r>
          </a:p>
          <a:p>
            <a:pPr lvl="1"/>
            <a:r>
              <a:rPr lang="en-US" altLang="ko-KR" sz="2200" dirty="0" smtClean="0"/>
              <a:t>Window sliding </a:t>
            </a:r>
            <a:r>
              <a:rPr lang="ko-KR" altLang="en-US" sz="2200" dirty="0" smtClean="0"/>
              <a:t>을 통해 </a:t>
            </a:r>
            <a:r>
              <a:rPr lang="en-US" altLang="ko-KR" sz="2200" dirty="0" smtClean="0"/>
              <a:t>mask </a:t>
            </a:r>
            <a:r>
              <a:rPr lang="ko-KR" altLang="en-US" sz="2200" dirty="0" smtClean="0"/>
              <a:t>착용 부분과 배경 부분 구분</a:t>
            </a:r>
            <a:endParaRPr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37499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– </a:t>
            </a:r>
            <a:r>
              <a:rPr lang="en-US" altLang="ko-KR" sz="3200" dirty="0" smtClean="0"/>
              <a:t>hog feature </a:t>
            </a:r>
            <a:r>
              <a:rPr lang="ko-KR" altLang="en-US" sz="3200" dirty="0" smtClean="0"/>
              <a:t>추출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965200"/>
            <a:ext cx="9601200" cy="515092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 smtClean="0"/>
              <a:t>이미지 </a:t>
            </a:r>
            <a:r>
              <a:rPr lang="en-US" altLang="ko-KR" sz="2200" dirty="0" smtClean="0"/>
              <a:t>gradient </a:t>
            </a:r>
            <a:r>
              <a:rPr lang="ko-KR" altLang="en-US" sz="2200" dirty="0" smtClean="0"/>
              <a:t>계산</a:t>
            </a:r>
            <a:endParaRPr lang="en-US" altLang="ko-KR" sz="2200" dirty="0" smtClean="0"/>
          </a:p>
          <a:p>
            <a:pPr lvl="1"/>
            <a:r>
              <a:rPr lang="ko-KR" altLang="en-US" sz="2200" dirty="0" smtClean="0"/>
              <a:t>이미지에서 </a:t>
            </a:r>
            <a:r>
              <a:rPr lang="en-US" altLang="ko-KR" sz="2200" dirty="0" smtClean="0"/>
              <a:t>X</a:t>
            </a:r>
            <a:r>
              <a:rPr lang="ko-KR" altLang="en-US" sz="2200" dirty="0" smtClean="0"/>
              <a:t>축 </a:t>
            </a:r>
            <a:r>
              <a:rPr lang="en-US" altLang="ko-KR" sz="2200" dirty="0" smtClean="0"/>
              <a:t>Y</a:t>
            </a:r>
            <a:r>
              <a:rPr lang="ko-KR" altLang="en-US" sz="2200" dirty="0" smtClean="0"/>
              <a:t>축의 </a:t>
            </a:r>
            <a:r>
              <a:rPr lang="en-US" altLang="ko-KR" sz="2200" dirty="0" smtClean="0"/>
              <a:t>edge</a:t>
            </a:r>
            <a:r>
              <a:rPr lang="ko-KR" altLang="en-US" sz="2200" dirty="0" smtClean="0"/>
              <a:t>를 구한 후</a:t>
            </a:r>
            <a:r>
              <a:rPr lang="en-US" altLang="ko-KR" sz="2200" dirty="0" smtClean="0"/>
              <a:t>, edge</a:t>
            </a:r>
            <a:r>
              <a:rPr lang="ko-KR" altLang="en-US" sz="2200" dirty="0" smtClean="0"/>
              <a:t>의</a:t>
            </a:r>
            <a:r>
              <a:rPr lang="en-US" altLang="ko-KR" sz="2200" dirty="0" smtClean="0"/>
              <a:t> orientation(</a:t>
            </a:r>
            <a:r>
              <a:rPr lang="ko-KR" altLang="en-US" sz="2200" dirty="0" smtClean="0"/>
              <a:t>방향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과 크기를 구한다</a:t>
            </a:r>
            <a:r>
              <a:rPr lang="en-US" altLang="ko-KR" sz="2200" dirty="0" smtClean="0"/>
              <a:t>.</a:t>
            </a:r>
          </a:p>
          <a:p>
            <a:pPr lvl="1"/>
            <a:r>
              <a:rPr lang="en-US" altLang="ko-KR" sz="2200" dirty="0" smtClean="0"/>
              <a:t>Edge </a:t>
            </a:r>
            <a:r>
              <a:rPr lang="ko-KR" altLang="en-US" sz="2200" dirty="0" smtClean="0"/>
              <a:t>는</a:t>
            </a:r>
            <a:r>
              <a:rPr lang="en-US" altLang="ko-KR" sz="2200" dirty="0"/>
              <a:t> </a:t>
            </a:r>
            <a:r>
              <a:rPr lang="en-US" altLang="ko-KR" sz="2400" i="0" dirty="0"/>
              <a:t> </a:t>
            </a:r>
            <a:r>
              <a:rPr lang="ko-KR" altLang="en-US" sz="2400" i="0" dirty="0" err="1" smtClean="0"/>
              <a:t>소벨</a:t>
            </a:r>
            <a:r>
              <a:rPr lang="ko-KR" altLang="en-US" sz="2400" i="0" dirty="0" smtClean="0"/>
              <a:t> 마스크</a:t>
            </a:r>
            <a:r>
              <a:rPr lang="en-US" altLang="ko-KR" sz="2400" i="0" dirty="0" smtClean="0"/>
              <a:t>,</a:t>
            </a:r>
            <a:r>
              <a:rPr lang="ko-KR" altLang="en-US" sz="2400" i="0" dirty="0"/>
              <a:t> </a:t>
            </a:r>
            <a:r>
              <a:rPr lang="ko-KR" altLang="en-US" sz="2400" i="0" dirty="0" err="1"/>
              <a:t>로버츠</a:t>
            </a:r>
            <a:r>
              <a:rPr lang="ko-KR" altLang="en-US" sz="2400" i="0" dirty="0"/>
              <a:t> 마스크</a:t>
            </a:r>
            <a:r>
              <a:rPr lang="en-US" altLang="ko-KR" sz="2400" i="0" dirty="0"/>
              <a:t>, </a:t>
            </a:r>
            <a:r>
              <a:rPr lang="ko-KR" altLang="en-US" sz="2400" i="0" dirty="0" err="1"/>
              <a:t>프리윗</a:t>
            </a:r>
            <a:r>
              <a:rPr lang="ko-KR" altLang="en-US" sz="2400" i="0" dirty="0"/>
              <a:t> 마스크</a:t>
            </a:r>
            <a:r>
              <a:rPr lang="ko-KR" altLang="en-US" sz="2200" dirty="0" smtClean="0"/>
              <a:t> 등을 이용해 구할 수 있다</a:t>
            </a:r>
            <a:r>
              <a:rPr lang="en-US" altLang="ko-KR" sz="2200" dirty="0" smtClean="0"/>
              <a:t>.</a:t>
            </a:r>
            <a:endParaRPr lang="ko-KR" altLang="en-US" sz="22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9" y="3540664"/>
            <a:ext cx="4251561" cy="19456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51725" y="5616545"/>
            <a:ext cx="241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Sobel</a:t>
            </a:r>
            <a:r>
              <a:rPr lang="en-US" altLang="ko-KR" dirty="0" smtClean="0"/>
              <a:t> mask(</a:t>
            </a:r>
            <a:r>
              <a:rPr lang="ko-KR" altLang="en-US" dirty="0" smtClean="0"/>
              <a:t>좌 </a:t>
            </a:r>
            <a:r>
              <a:rPr lang="en-US" altLang="ko-KR" dirty="0" smtClean="0"/>
              <a:t>x, </a:t>
            </a:r>
            <a:r>
              <a:rPr lang="ko-KR" altLang="en-US" dirty="0" smtClean="0"/>
              <a:t>우 </a:t>
            </a:r>
            <a:r>
              <a:rPr lang="en-US" altLang="ko-KR" dirty="0" smtClean="0"/>
              <a:t>y)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35" y="3066051"/>
            <a:ext cx="479466" cy="4746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3" y="3665938"/>
            <a:ext cx="479466" cy="47946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35" y="4270677"/>
            <a:ext cx="479466" cy="9389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25" y="5459567"/>
            <a:ext cx="1105054" cy="47946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056675" y="3118692"/>
            <a:ext cx="241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x 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edge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56675" y="3721005"/>
            <a:ext cx="241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y 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edge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56675" y="4555487"/>
            <a:ext cx="241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픽셀의 방향</a:t>
            </a:r>
            <a:endParaRPr lang="en-US" altLang="ko-KR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7056675" y="5514634"/>
            <a:ext cx="241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픽셀의 크기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7526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– </a:t>
            </a:r>
            <a:r>
              <a:rPr lang="en-US" altLang="ko-KR" sz="3200" dirty="0" smtClean="0"/>
              <a:t>hog feature </a:t>
            </a:r>
            <a:r>
              <a:rPr lang="ko-KR" altLang="en-US" sz="3200" dirty="0" smtClean="0"/>
              <a:t>추출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965200"/>
            <a:ext cx="9601200" cy="515092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/>
              <a:t>Cell </a:t>
            </a:r>
            <a:r>
              <a:rPr lang="ko-KR" altLang="en-US" sz="2200" dirty="0" smtClean="0"/>
              <a:t>단위로 </a:t>
            </a:r>
            <a:r>
              <a:rPr lang="en-US" altLang="ko-KR" sz="2200" dirty="0" smtClean="0"/>
              <a:t>gradient histogram </a:t>
            </a:r>
            <a:r>
              <a:rPr lang="ko-KR" altLang="en-US" sz="2200" dirty="0" smtClean="0"/>
              <a:t>을 만든다</a:t>
            </a:r>
            <a:r>
              <a:rPr lang="en-US" altLang="ko-KR" sz="2200" dirty="0" smtClean="0"/>
              <a:t>.</a:t>
            </a:r>
          </a:p>
          <a:p>
            <a:pPr lvl="1"/>
            <a:r>
              <a:rPr lang="ko-KR" altLang="en-US" sz="2200" dirty="0" err="1" smtClean="0"/>
              <a:t>픽셀별로</a:t>
            </a:r>
            <a:r>
              <a:rPr lang="ko-KR" altLang="en-US" sz="2200" dirty="0" smtClean="0"/>
              <a:t> 구한 방향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크기를 이용한다</a:t>
            </a:r>
            <a:r>
              <a:rPr lang="en-US" altLang="ko-KR" sz="2200" dirty="0" smtClean="0"/>
              <a:t>.</a:t>
            </a:r>
          </a:p>
          <a:p>
            <a:pPr lvl="1"/>
            <a:r>
              <a:rPr lang="ko-KR" altLang="en-US" sz="2200" dirty="0" smtClean="0"/>
              <a:t>일반적으로 </a:t>
            </a:r>
            <a:r>
              <a:rPr lang="en-US" altLang="ko-KR" sz="2200" dirty="0" smtClean="0"/>
              <a:t>8x8 </a:t>
            </a:r>
            <a:r>
              <a:rPr lang="ko-KR" altLang="en-US" sz="2200" dirty="0" smtClean="0"/>
              <a:t>을 한 </a:t>
            </a:r>
            <a:r>
              <a:rPr lang="en-US" altLang="ko-KR" sz="2200" dirty="0" smtClean="0"/>
              <a:t>cell</a:t>
            </a:r>
            <a:r>
              <a:rPr lang="ko-KR" altLang="en-US" sz="2200" dirty="0" smtClean="0"/>
              <a:t>의 크기로 한다</a:t>
            </a:r>
            <a:r>
              <a:rPr lang="en-US" altLang="ko-KR" sz="2200" dirty="0" smtClean="0"/>
              <a:t>.</a:t>
            </a:r>
          </a:p>
          <a:p>
            <a:pPr lvl="1"/>
            <a:r>
              <a:rPr lang="en-US" altLang="ko-KR" sz="2200" dirty="0" smtClean="0"/>
              <a:t>Histogram</a:t>
            </a:r>
            <a:r>
              <a:rPr lang="ko-KR" altLang="en-US" sz="2200" dirty="0" smtClean="0"/>
              <a:t>의 </a:t>
            </a:r>
            <a:r>
              <a:rPr lang="en-US" altLang="ko-KR" sz="2200" dirty="0" smtClean="0"/>
              <a:t>bin</a:t>
            </a:r>
            <a:r>
              <a:rPr lang="ko-KR" altLang="en-US" sz="2200" dirty="0" smtClean="0"/>
              <a:t>은 </a:t>
            </a:r>
            <a:r>
              <a:rPr lang="en-US" altLang="ko-KR" sz="2200" dirty="0" smtClean="0"/>
              <a:t>0~180</a:t>
            </a:r>
            <a:r>
              <a:rPr lang="ko-KR" altLang="en-US" sz="2200" dirty="0" smtClean="0"/>
              <a:t>도를 </a:t>
            </a:r>
            <a:r>
              <a:rPr lang="en-US" altLang="ko-KR" sz="2200" dirty="0" smtClean="0"/>
              <a:t>20</a:t>
            </a:r>
            <a:r>
              <a:rPr lang="ko-KR" altLang="en-US" sz="2200" dirty="0" smtClean="0"/>
              <a:t>도의 기준으로 나눈 </a:t>
            </a:r>
            <a:r>
              <a:rPr lang="en-US" altLang="ko-KR" sz="2200" dirty="0" smtClean="0"/>
              <a:t>9</a:t>
            </a:r>
            <a:r>
              <a:rPr lang="ko-KR" altLang="en-US" sz="2200" dirty="0" smtClean="0"/>
              <a:t>를 일반적으로 한다</a:t>
            </a:r>
            <a:r>
              <a:rPr lang="en-US" altLang="ko-KR" sz="2200" dirty="0" smtClean="0"/>
              <a:t>.</a:t>
            </a:r>
            <a:endParaRPr lang="ko-KR" altLang="en-US" sz="2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19" y="2578100"/>
            <a:ext cx="6001588" cy="413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– </a:t>
            </a:r>
            <a:r>
              <a:rPr lang="en-US" altLang="ko-KR" sz="3200" dirty="0" smtClean="0"/>
              <a:t>hog feature </a:t>
            </a:r>
            <a:r>
              <a:rPr lang="ko-KR" altLang="en-US" sz="3200" dirty="0" smtClean="0"/>
              <a:t>추출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965201"/>
            <a:ext cx="9601200" cy="247015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/>
              <a:t>Block </a:t>
            </a:r>
            <a:r>
              <a:rPr lang="ko-KR" altLang="en-US" sz="2200" dirty="0" smtClean="0"/>
              <a:t>정규화</a:t>
            </a:r>
            <a:r>
              <a:rPr lang="en-US" altLang="ko-KR" sz="2200" dirty="0" smtClean="0"/>
              <a:t>(16x16 block</a:t>
            </a:r>
            <a:r>
              <a:rPr lang="ko-KR" altLang="en-US" sz="2200" dirty="0" smtClean="0"/>
              <a:t>을 일반적으로 한다</a:t>
            </a:r>
            <a:r>
              <a:rPr lang="en-US" altLang="ko-KR" sz="2200" dirty="0" smtClean="0"/>
              <a:t>.)</a:t>
            </a:r>
          </a:p>
          <a:p>
            <a:pPr lvl="1"/>
            <a:r>
              <a:rPr lang="en-US" altLang="ko-KR" sz="2200" dirty="0"/>
              <a:t>Gradient</a:t>
            </a:r>
            <a:r>
              <a:rPr lang="ko-KR" altLang="en-US" sz="2200" dirty="0"/>
              <a:t>는 조명에 민감하므로</a:t>
            </a:r>
            <a:r>
              <a:rPr lang="en-US" altLang="ko-KR" sz="2200" dirty="0"/>
              <a:t>, </a:t>
            </a:r>
            <a:r>
              <a:rPr lang="ko-KR" altLang="en-US" sz="2200" dirty="0"/>
              <a:t>정규화를 진행한다</a:t>
            </a:r>
            <a:r>
              <a:rPr lang="en-US" altLang="ko-KR" sz="2200" dirty="0" smtClean="0"/>
              <a:t>.</a:t>
            </a:r>
            <a:endParaRPr lang="en-US" altLang="ko-KR" sz="2200" dirty="0"/>
          </a:p>
          <a:p>
            <a:r>
              <a:rPr lang="en-US" altLang="ko-KR" sz="2200" dirty="0" smtClean="0"/>
              <a:t>Hog </a:t>
            </a:r>
            <a:r>
              <a:rPr lang="ko-KR" altLang="en-US" sz="2200" dirty="0" smtClean="0"/>
              <a:t>형상 벡터 계산</a:t>
            </a:r>
            <a:endParaRPr lang="en-US" altLang="ko-KR" sz="2200" dirty="0" smtClean="0"/>
          </a:p>
          <a:p>
            <a:pPr lvl="1"/>
            <a:r>
              <a:rPr lang="en-US" altLang="ko-KR" sz="2200" dirty="0" smtClean="0"/>
              <a:t>16x16 block </a:t>
            </a:r>
            <a:r>
              <a:rPr lang="ko-KR" altLang="en-US" sz="2200" dirty="0" smtClean="0"/>
              <a:t>에</a:t>
            </a:r>
            <a:r>
              <a:rPr lang="en-US" altLang="ko-KR" sz="2200" dirty="0" smtClean="0"/>
              <a:t> 9 bin</a:t>
            </a:r>
            <a:r>
              <a:rPr lang="ko-KR" altLang="en-US" sz="2200" dirty="0" smtClean="0"/>
              <a:t>의 </a:t>
            </a:r>
            <a:r>
              <a:rPr lang="en-US" altLang="ko-KR" sz="2200" dirty="0" err="1" smtClean="0"/>
              <a:t>higtogram</a:t>
            </a:r>
            <a:r>
              <a:rPr lang="ko-KR" altLang="en-US" sz="2200" dirty="0" smtClean="0"/>
              <a:t>이 </a:t>
            </a:r>
            <a:r>
              <a:rPr lang="en-US" altLang="ko-KR" sz="2200" dirty="0" smtClean="0"/>
              <a:t>4</a:t>
            </a:r>
            <a:r>
              <a:rPr lang="ko-KR" altLang="en-US" sz="2200" dirty="0" smtClean="0"/>
              <a:t>개 이므로 </a:t>
            </a:r>
            <a:r>
              <a:rPr lang="en-US" altLang="ko-KR" sz="2200" dirty="0" smtClean="0"/>
              <a:t>36x1 </a:t>
            </a:r>
            <a:r>
              <a:rPr lang="ko-KR" altLang="en-US" sz="2200" dirty="0" smtClean="0"/>
              <a:t>벡터로 표현 가능 한다</a:t>
            </a:r>
            <a:r>
              <a:rPr lang="en-US" altLang="ko-KR" sz="2200" dirty="0" smtClean="0"/>
              <a:t>.</a:t>
            </a:r>
          </a:p>
          <a:p>
            <a:pPr lvl="1"/>
            <a:r>
              <a:rPr lang="ko-KR" altLang="en-US" sz="2200" dirty="0" smtClean="0"/>
              <a:t>전체 벡터 </a:t>
            </a:r>
            <a:r>
              <a:rPr lang="en-US" altLang="ko-KR" sz="2200" dirty="0" smtClean="0"/>
              <a:t>= (</a:t>
            </a:r>
            <a:r>
              <a:rPr lang="ko-KR" altLang="en-US" sz="2200" dirty="0" smtClean="0"/>
              <a:t>전체 블록 수 </a:t>
            </a:r>
            <a:r>
              <a:rPr lang="en-US" altLang="ko-KR" sz="2200" dirty="0" smtClean="0"/>
              <a:t>x 36, 1)</a:t>
            </a:r>
          </a:p>
          <a:p>
            <a:pPr marL="530352" lvl="1" indent="0">
              <a:buNone/>
            </a:pPr>
            <a:endParaRPr lang="en-US" altLang="ko-KR" sz="2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3435350"/>
            <a:ext cx="3124200" cy="1562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3435350"/>
            <a:ext cx="3136900" cy="156845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5270500"/>
            <a:ext cx="9601200" cy="107604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/>
              <a:t>Hog feature </a:t>
            </a:r>
            <a:r>
              <a:rPr lang="ko-KR" altLang="en-US" sz="2200" dirty="0" smtClean="0"/>
              <a:t>추출을 해주는 여러 라이브러리의 함수 존재</a:t>
            </a:r>
            <a:endParaRPr lang="en-US" altLang="ko-KR" sz="2200" dirty="0"/>
          </a:p>
          <a:p>
            <a:pPr lvl="1"/>
            <a:r>
              <a:rPr lang="ko-KR" altLang="en-US" sz="2200" dirty="0" smtClean="0"/>
              <a:t>본 프로젝트에서는 </a:t>
            </a:r>
            <a:r>
              <a:rPr lang="en-US" altLang="ko-KR" sz="2200" dirty="0" err="1" smtClean="0"/>
              <a:t>scikit</a:t>
            </a:r>
            <a:r>
              <a:rPr lang="en-US" altLang="ko-KR" sz="2200" dirty="0" smtClean="0"/>
              <a:t>-image </a:t>
            </a:r>
            <a:r>
              <a:rPr lang="ko-KR" altLang="en-US" sz="2200" dirty="0" smtClean="0"/>
              <a:t>의 </a:t>
            </a:r>
            <a:r>
              <a:rPr lang="en-US" altLang="ko-KR" sz="2200" dirty="0" smtClean="0"/>
              <a:t>hog </a:t>
            </a:r>
            <a:r>
              <a:rPr lang="ko-KR" altLang="en-US" sz="2200" dirty="0" smtClean="0"/>
              <a:t>함수 이용</a:t>
            </a:r>
            <a:endParaRPr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34703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559259" y="643944"/>
            <a:ext cx="4301543" cy="6078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8155" y="643944"/>
            <a:ext cx="4301543" cy="6078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1753" y="0"/>
            <a:ext cx="9601200" cy="758847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2</a:t>
            </a:r>
            <a:r>
              <a:rPr lang="ko-KR" altLang="en-US" sz="3200" dirty="0" smtClean="0"/>
              <a:t>차 </a:t>
            </a:r>
            <a:r>
              <a:rPr lang="ko-KR" altLang="en-US" sz="3200" dirty="0"/>
              <a:t>모델링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데이터 전처리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91" y="4211054"/>
            <a:ext cx="3787672" cy="2310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195" y="4329653"/>
            <a:ext cx="3787672" cy="231080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196306" y="4816877"/>
            <a:ext cx="2446346" cy="1365161"/>
          </a:xfrm>
          <a:prstGeom prst="rightArrow">
            <a:avLst/>
          </a:prstGeom>
          <a:solidFill>
            <a:srgbClr val="EC49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face_recognition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face_locations</a:t>
            </a:r>
            <a:r>
              <a:rPr lang="en-US" altLang="ko-KR" dirty="0" smtClean="0">
                <a:solidFill>
                  <a:schemeClr val="tx1"/>
                </a:solidFill>
              </a:rPr>
              <a:t>(CNN)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8155" y="643944"/>
            <a:ext cx="4301543" cy="45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r>
              <a:rPr lang="en-US" altLang="ko-KR" dirty="0" smtClean="0"/>
              <a:t>aw data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552177" y="643944"/>
            <a:ext cx="4301543" cy="45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preprocessed data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84821" y="1176949"/>
            <a:ext cx="265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Full background(negative)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40326" y="1176949"/>
            <a:ext cx="297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Trimed</a:t>
            </a:r>
            <a:r>
              <a:rPr lang="en-US" altLang="ko-KR" dirty="0" smtClean="0"/>
              <a:t> background</a:t>
            </a:r>
            <a:r>
              <a:rPr lang="en-US" altLang="ko-KR" dirty="0"/>
              <a:t>(negative)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84821" y="3864573"/>
            <a:ext cx="265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with mask(positive)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74459" y="3864573"/>
            <a:ext cx="265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with mask</a:t>
            </a:r>
            <a:r>
              <a:rPr lang="en-US" altLang="ko-KR" dirty="0"/>
              <a:t>(positive)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90" y="1512806"/>
            <a:ext cx="3787672" cy="22220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111" y="1510116"/>
            <a:ext cx="3787672" cy="2224757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5196306" y="1921187"/>
            <a:ext cx="2446346" cy="1365161"/>
          </a:xfrm>
          <a:prstGeom prst="rightArrow">
            <a:avLst/>
          </a:prstGeom>
          <a:solidFill>
            <a:srgbClr val="EC49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cut_backgroundImage</a:t>
            </a:r>
            <a:r>
              <a:rPr lang="en-US" altLang="ko-KR" sz="1400" dirty="0" smtClean="0">
                <a:solidFill>
                  <a:schemeClr val="tx1"/>
                </a:solidFill>
              </a:rPr>
              <a:t>()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8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– </a:t>
            </a:r>
            <a:r>
              <a:rPr lang="en-US" altLang="ko-KR" sz="3200" dirty="0" err="1" smtClean="0"/>
              <a:t>svm</a:t>
            </a:r>
            <a:r>
              <a:rPr lang="en-US" altLang="ko-KR" sz="3200" dirty="0" smtClean="0"/>
              <a:t> model </a:t>
            </a:r>
            <a:r>
              <a:rPr lang="ko-KR" altLang="en-US" sz="3200" dirty="0" smtClean="0"/>
              <a:t>학습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965201"/>
            <a:ext cx="9601200" cy="50799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err="1" smtClean="0"/>
              <a:t>X_train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data </a:t>
            </a:r>
            <a:r>
              <a:rPr lang="ko-KR" altLang="en-US" sz="2200" dirty="0" smtClean="0"/>
              <a:t>에 학습시킬 이미지의 </a:t>
            </a:r>
            <a:r>
              <a:rPr lang="en-US" altLang="ko-KR" sz="2200" dirty="0" smtClean="0"/>
              <a:t>hog feature </a:t>
            </a:r>
            <a:r>
              <a:rPr lang="ko-KR" altLang="en-US" sz="2200" dirty="0" smtClean="0"/>
              <a:t>값들을 넣어준다</a:t>
            </a:r>
            <a:r>
              <a:rPr lang="en-US" altLang="ko-KR" sz="2200" dirty="0" smtClean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97000" y="1473200"/>
            <a:ext cx="107950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def </a:t>
            </a:r>
            <a:r>
              <a:rPr lang="ko-KR" altLang="en-US" dirty="0" smtClean="0"/>
              <a:t>hog_feature(img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return feature.hog(img, orientations=9, pixels_per_cell=(8, 8),</a:t>
            </a:r>
          </a:p>
          <a:p>
            <a:r>
              <a:rPr lang="ko-KR" altLang="en-US" dirty="0"/>
              <a:t>	cells_per_block=(2, 2), transform_sqrt=True, block_norm="L1",</a:t>
            </a:r>
          </a:p>
          <a:p>
            <a:r>
              <a:rPr lang="ko-KR" altLang="en-US" dirty="0"/>
              <a:t>	visualize=True)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2877015"/>
            <a:ext cx="9601200" cy="50799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err="1" smtClean="0"/>
              <a:t>Scikit</a:t>
            </a:r>
            <a:r>
              <a:rPr lang="en-US" altLang="ko-KR" sz="2200" dirty="0" smtClean="0"/>
              <a:t>-learn </a:t>
            </a:r>
            <a:r>
              <a:rPr lang="ko-KR" altLang="en-US" sz="2200" dirty="0" smtClean="0"/>
              <a:t>이 제공하는 </a:t>
            </a:r>
            <a:r>
              <a:rPr lang="en-US" altLang="ko-KR" sz="2200" dirty="0" smtClean="0"/>
              <a:t>SVM </a:t>
            </a:r>
            <a:r>
              <a:rPr lang="ko-KR" altLang="en-US" sz="2200" dirty="0" smtClean="0"/>
              <a:t>을 이용해서 학습한다</a:t>
            </a:r>
            <a:r>
              <a:rPr lang="en-US" altLang="ko-KR" sz="2200" dirty="0" smtClean="0"/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97000" y="3396851"/>
            <a:ext cx="8955087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 smtClean="0"/>
              <a:t>svm </a:t>
            </a:r>
            <a:r>
              <a:rPr lang="ko-KR" altLang="en-US" dirty="0"/>
              <a:t>= SVC(kernel='linear', </a:t>
            </a:r>
            <a:r>
              <a:rPr lang="ko-KR" altLang="en-US" dirty="0" smtClean="0"/>
              <a:t>probability=True, random_state=42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smtClean="0"/>
              <a:t>svm.fit(X_train</a:t>
            </a:r>
            <a:r>
              <a:rPr lang="ko-KR" altLang="en-US" dirty="0"/>
              <a:t>, y_train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y_pred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svm.predict</a:t>
            </a:r>
            <a:r>
              <a:rPr lang="en-US" altLang="ko-KR" dirty="0"/>
              <a:t>(</a:t>
            </a:r>
            <a:r>
              <a:rPr lang="en-US" altLang="ko-KR" dirty="0" err="1"/>
              <a:t>X_test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accuracy </a:t>
            </a:r>
            <a:r>
              <a:rPr lang="en-US" altLang="ko-KR" dirty="0"/>
              <a:t>= </a:t>
            </a:r>
            <a:r>
              <a:rPr lang="en-US" altLang="ko-KR" dirty="0" err="1"/>
              <a:t>accuracy_score</a:t>
            </a:r>
            <a:r>
              <a:rPr lang="en-US" altLang="ko-KR" dirty="0"/>
              <a:t>(</a:t>
            </a:r>
            <a:r>
              <a:rPr lang="en-US" altLang="ko-KR" dirty="0" err="1"/>
              <a:t>y_test</a:t>
            </a:r>
            <a:r>
              <a:rPr lang="en-US" altLang="ko-KR" dirty="0"/>
              <a:t>, </a:t>
            </a:r>
            <a:r>
              <a:rPr lang="en-US" altLang="ko-KR" dirty="0" err="1"/>
              <a:t>y_pred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print('Model accuracy is: ', accuracy)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5915005"/>
            <a:ext cx="6161088" cy="6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– </a:t>
            </a:r>
            <a:r>
              <a:rPr lang="en-US" altLang="ko-KR" sz="3200" dirty="0" err="1" smtClean="0"/>
              <a:t>svm</a:t>
            </a:r>
            <a:r>
              <a:rPr lang="en-US" altLang="ko-KR" sz="3200" dirty="0" smtClean="0"/>
              <a:t> model </a:t>
            </a:r>
            <a:r>
              <a:rPr lang="ko-KR" altLang="en-US" sz="3200" dirty="0" smtClean="0"/>
              <a:t>적용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965201"/>
            <a:ext cx="9601200" cy="50799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 smtClean="0"/>
              <a:t>학습한 모델로</a:t>
            </a:r>
            <a:r>
              <a:rPr lang="en-US" altLang="ko-KR" sz="2200" dirty="0"/>
              <a:t> </a:t>
            </a:r>
            <a:r>
              <a:rPr lang="en-US" altLang="ko-KR" sz="2200" dirty="0" smtClean="0"/>
              <a:t>sliding window </a:t>
            </a:r>
            <a:r>
              <a:rPr lang="ko-KR" altLang="en-US" sz="2200" dirty="0" smtClean="0"/>
              <a:t>를 이용해 </a:t>
            </a:r>
            <a:r>
              <a:rPr lang="en-US" altLang="ko-KR" sz="2200" dirty="0" smtClean="0"/>
              <a:t>ROI </a:t>
            </a:r>
            <a:r>
              <a:rPr lang="ko-KR" altLang="en-US" sz="2200" dirty="0" smtClean="0"/>
              <a:t>영역에 표시를 한다</a:t>
            </a:r>
            <a:r>
              <a:rPr lang="en-US" altLang="ko-KR" sz="22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11" y="1530350"/>
            <a:ext cx="4968089" cy="278765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043613" y="2565400"/>
            <a:ext cx="814387" cy="774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4438364"/>
            <a:ext cx="9601200" cy="2279936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문제점</a:t>
            </a:r>
            <a:endParaRPr lang="en-US" altLang="ko-KR" dirty="0" smtClean="0"/>
          </a:p>
          <a:p>
            <a:pPr lvl="1"/>
            <a:r>
              <a:rPr lang="ko-KR" altLang="en-US" sz="1800" dirty="0" smtClean="0"/>
              <a:t>한 개의 </a:t>
            </a:r>
            <a:r>
              <a:rPr lang="en-US" altLang="ko-KR" sz="1800" dirty="0" smtClean="0"/>
              <a:t>frame </a:t>
            </a:r>
            <a:r>
              <a:rPr lang="ko-KR" altLang="en-US" sz="1800" dirty="0" smtClean="0"/>
              <a:t>당 초 단위의 처리 시간이 걸린다</a:t>
            </a:r>
            <a:r>
              <a:rPr lang="en-US" altLang="ko-KR" sz="1800" dirty="0" smtClean="0"/>
              <a:t>. -&gt; </a:t>
            </a:r>
            <a:r>
              <a:rPr lang="ko-KR" altLang="en-US" sz="1800" dirty="0" smtClean="0"/>
              <a:t>실시간 영상 적용 어렵다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en-US" altLang="ko-KR" dirty="0" smtClean="0"/>
              <a:t>window sliding </a:t>
            </a:r>
            <a:r>
              <a:rPr lang="ko-KR" altLang="en-US" dirty="0"/>
              <a:t>을 </a:t>
            </a:r>
            <a:r>
              <a:rPr lang="en-US" altLang="ko-KR" dirty="0"/>
              <a:t>3</a:t>
            </a:r>
            <a:r>
              <a:rPr lang="ko-KR" altLang="en-US" dirty="0"/>
              <a:t>중 </a:t>
            </a:r>
            <a:r>
              <a:rPr lang="en-US" altLang="ko-KR" dirty="0"/>
              <a:t>loop </a:t>
            </a:r>
            <a:r>
              <a:rPr lang="ko-KR" altLang="en-US" dirty="0"/>
              <a:t>문으로 처리해서 시간이 </a:t>
            </a:r>
            <a:r>
              <a:rPr lang="ko-KR" altLang="en-US" dirty="0" smtClean="0"/>
              <a:t>오래 걸린다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sz="1800" dirty="0" smtClean="0"/>
              <a:t>데이터 부족으로 </a:t>
            </a:r>
            <a:r>
              <a:rPr lang="en-US" altLang="ko-KR" sz="1800" dirty="0" err="1" smtClean="0"/>
              <a:t>overfitting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현상이 일어나 </a:t>
            </a:r>
            <a:r>
              <a:rPr lang="en-US" altLang="ko-KR" sz="1800" dirty="0" smtClean="0"/>
              <a:t>window size</a:t>
            </a:r>
            <a:r>
              <a:rPr lang="ko-KR" altLang="en-US" sz="1800" dirty="0" smtClean="0"/>
              <a:t>에 맞지 않는 영역도 관심 영역으로 찾는다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ko-KR" altLang="en-US" sz="1600" dirty="0" smtClean="0"/>
              <a:t>위의 오른쪽 사진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530350"/>
            <a:ext cx="4968089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– </a:t>
            </a:r>
            <a:r>
              <a:rPr lang="en-US" altLang="ko-KR" sz="3200" dirty="0" err="1" smtClean="0"/>
              <a:t>svm</a:t>
            </a:r>
            <a:r>
              <a:rPr lang="en-US" altLang="ko-KR" sz="3200" dirty="0" smtClean="0"/>
              <a:t> model </a:t>
            </a:r>
            <a:r>
              <a:rPr lang="ko-KR" altLang="en-US" sz="3200" dirty="0" smtClean="0"/>
              <a:t>적용</a:t>
            </a:r>
            <a:r>
              <a:rPr lang="en-US" altLang="ko-KR" sz="3200" dirty="0" smtClean="0"/>
              <a:t>(cont.)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1104901"/>
            <a:ext cx="9601200" cy="106679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 smtClean="0"/>
              <a:t>해결 방법</a:t>
            </a:r>
            <a:endParaRPr lang="en-US" altLang="ko-KR" sz="2200" dirty="0" smtClean="0"/>
          </a:p>
          <a:p>
            <a:pPr lvl="1"/>
            <a:r>
              <a:rPr lang="ko-KR" altLang="en-US" sz="2200" dirty="0"/>
              <a:t>탐색 범위를 이미지 전체에서 특정 부분으로 한정한다</a:t>
            </a:r>
            <a:r>
              <a:rPr lang="en-US" altLang="ko-KR" sz="2200" dirty="0"/>
              <a:t>.</a:t>
            </a:r>
          </a:p>
          <a:p>
            <a:pPr lvl="1"/>
            <a:endParaRPr lang="en-US" altLang="ko-KR" sz="2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2997200"/>
            <a:ext cx="4354286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08" y="2264019"/>
            <a:ext cx="2761905" cy="3904762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043613" y="3416300"/>
            <a:ext cx="1423987" cy="965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1/2 액자 9"/>
          <p:cNvSpPr/>
          <p:nvPr/>
        </p:nvSpPr>
        <p:spPr>
          <a:xfrm>
            <a:off x="8940800" y="3568700"/>
            <a:ext cx="342900" cy="419100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9685909" y="4381500"/>
            <a:ext cx="342900" cy="469900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1/2 액자 14"/>
          <p:cNvSpPr/>
          <p:nvPr/>
        </p:nvSpPr>
        <p:spPr>
          <a:xfrm rot="5400000">
            <a:off x="9609709" y="3568700"/>
            <a:ext cx="419100" cy="419100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1/2 액자 15"/>
          <p:cNvSpPr/>
          <p:nvPr/>
        </p:nvSpPr>
        <p:spPr>
          <a:xfrm rot="16200000">
            <a:off x="8940800" y="4449640"/>
            <a:ext cx="419100" cy="419100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1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98E234-7360-4F65-B6A7-CFA78433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00" y="2686050"/>
            <a:ext cx="9601200" cy="1485900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 smtClean="0"/>
              <a:t>시연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2069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11BE7B-6448-4C2A-BE04-B54AD4B6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459"/>
            <a:ext cx="9601200" cy="72604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향후 과제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1539"/>
            <a:ext cx="10670146" cy="52967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SVM model</a:t>
            </a:r>
            <a:r>
              <a:rPr lang="ko-KR" altLang="en-US" sz="2400" dirty="0" smtClean="0"/>
              <a:t> 개선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추가 데이터를 통한 </a:t>
            </a:r>
            <a:r>
              <a:rPr lang="en-US" altLang="ko-KR" sz="2400" dirty="0" smtClean="0"/>
              <a:t>model </a:t>
            </a: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r>
              <a:rPr lang="ko-KR" altLang="en-US" sz="2400" dirty="0" smtClean="0"/>
              <a:t>추가 기능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날씨 </a:t>
            </a:r>
            <a:r>
              <a:rPr lang="en-US" altLang="ko-KR" sz="2400" dirty="0" err="1"/>
              <a:t>api</a:t>
            </a:r>
            <a:r>
              <a:rPr lang="ko-KR" altLang="en-US" sz="2400" dirty="0"/>
              <a:t>와 연동하여 코로나 사태 이후에도 </a:t>
            </a:r>
            <a:r>
              <a:rPr lang="ko-KR" altLang="en-US" sz="2400" dirty="0" smtClean="0"/>
              <a:t>대기상황에 따라 마스크 착용에 도움을 줄 수 있게 한다</a:t>
            </a:r>
            <a:r>
              <a:rPr lang="en-US" altLang="ko-KR" sz="2400" smtClean="0"/>
              <a:t>.</a:t>
            </a:r>
          </a:p>
          <a:p>
            <a:pPr marL="530352" lvl="1" indent="0">
              <a:buNone/>
            </a:pPr>
            <a:endParaRPr lang="en-US" altLang="ko-KR" sz="2400" dirty="0"/>
          </a:p>
          <a:p>
            <a:r>
              <a:rPr lang="ko-KR" altLang="en-US" sz="2400" dirty="0" smtClean="0"/>
              <a:t>서비스화</a:t>
            </a:r>
            <a:endParaRPr lang="en-US" altLang="ko-KR" sz="2400" dirty="0" smtClean="0"/>
          </a:p>
          <a:p>
            <a:pPr lvl="1"/>
            <a:r>
              <a:rPr lang="ko-KR" altLang="en-US" sz="2400" dirty="0" err="1" smtClean="0"/>
              <a:t>프로토</a:t>
            </a:r>
            <a:r>
              <a:rPr lang="ko-KR" altLang="en-US" sz="2400" dirty="0" smtClean="0"/>
              <a:t> 타입 제작이 목적이기 </a:t>
            </a:r>
            <a:r>
              <a:rPr lang="ko-KR" altLang="en-US" sz="2400" dirty="0"/>
              <a:t>때</a:t>
            </a:r>
            <a:r>
              <a:rPr lang="ko-KR" altLang="en-US" sz="2400" dirty="0" smtClean="0"/>
              <a:t>문에 </a:t>
            </a:r>
            <a:r>
              <a:rPr lang="ko-KR" altLang="en-US" sz="2400" dirty="0" err="1" smtClean="0"/>
              <a:t>라즈베리파이</a:t>
            </a:r>
            <a:r>
              <a:rPr lang="ko-KR" altLang="en-US" sz="2400" dirty="0" smtClean="0"/>
              <a:t> 카메라에 적용시켜본다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02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2811" y="441101"/>
            <a:ext cx="9601200" cy="782392"/>
          </a:xfrm>
        </p:spPr>
        <p:txBody>
          <a:bodyPr/>
          <a:lstStyle/>
          <a:p>
            <a:r>
              <a:rPr lang="ko-KR" altLang="en-US" b="1" dirty="0" smtClean="0"/>
              <a:t>목 차</a:t>
            </a:r>
            <a:endParaRPr lang="ko-KR" altLang="en-US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371600" y="1391538"/>
            <a:ext cx="9601200" cy="515092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시스템 명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개발 목적 및 동기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개발 환경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개발 내용</a:t>
            </a:r>
            <a:endParaRPr lang="en-US" altLang="ko-KR" sz="2400" dirty="0" smtClean="0"/>
          </a:p>
          <a:p>
            <a:pPr lvl="1"/>
            <a:r>
              <a:rPr lang="en-US" altLang="ko-KR" sz="2400" dirty="0" smtClean="0"/>
              <a:t>1</a:t>
            </a:r>
            <a:r>
              <a:rPr lang="ko-KR" altLang="en-US" sz="2400" dirty="0" smtClean="0"/>
              <a:t>차 모델링</a:t>
            </a:r>
            <a:endParaRPr lang="en-US" altLang="ko-KR" sz="2400" dirty="0" smtClean="0"/>
          </a:p>
          <a:p>
            <a:pPr lvl="1"/>
            <a:r>
              <a:rPr lang="en-US" altLang="ko-KR" sz="2400" dirty="0" smtClean="0"/>
              <a:t>2</a:t>
            </a:r>
            <a:r>
              <a:rPr lang="ko-KR" altLang="en-US" sz="2400" dirty="0" smtClean="0"/>
              <a:t>차 모델링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시연</a:t>
            </a:r>
            <a:endParaRPr lang="en-US" altLang="ko-KR" dirty="0"/>
          </a:p>
          <a:p>
            <a:endParaRPr lang="en-US" altLang="ko-KR" sz="2400" dirty="0" smtClean="0"/>
          </a:p>
          <a:p>
            <a:r>
              <a:rPr lang="ko-KR" altLang="en-US" sz="2400" dirty="0"/>
              <a:t>향후 과제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800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98E234-7360-4F65-B6A7-CFA78433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00" y="2686050"/>
            <a:ext cx="9601200" cy="1485900"/>
          </a:xfrm>
        </p:spPr>
        <p:txBody>
          <a:bodyPr>
            <a:noAutofit/>
          </a:bodyPr>
          <a:lstStyle/>
          <a:p>
            <a:pPr algn="ctr"/>
            <a:r>
              <a:rPr lang="en-US" altLang="ko-KR" sz="12500" dirty="0"/>
              <a:t>Q &amp; A</a:t>
            </a:r>
            <a:endParaRPr lang="ko-KR" altLang="en-US" sz="12500" dirty="0"/>
          </a:p>
        </p:txBody>
      </p:sp>
    </p:spTree>
    <p:extLst>
      <p:ext uri="{BB962C8B-B14F-4D97-AF65-F5344CB8AC3E}">
        <p14:creationId xmlns:p14="http://schemas.microsoft.com/office/powerpoint/2010/main" val="49343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11BE7B-6448-4C2A-BE04-B54AD4B6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459"/>
            <a:ext cx="9601200" cy="72604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시스템 명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개발 목적 및 동기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1539"/>
            <a:ext cx="10670146" cy="52967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시스템 명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마스크 착용 알림 서비스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r>
              <a:rPr lang="ko-KR" altLang="en-US" sz="2400" dirty="0" smtClean="0"/>
              <a:t>개발 목적 및 동기</a:t>
            </a:r>
            <a:endParaRPr lang="en-US" altLang="ko-KR" sz="2400" dirty="0"/>
          </a:p>
          <a:p>
            <a:pPr lvl="1"/>
            <a:r>
              <a:rPr lang="en-US" altLang="ko-KR" sz="2400" dirty="0"/>
              <a:t> </a:t>
            </a:r>
            <a:r>
              <a:rPr lang="ko-KR" altLang="en-US" sz="2400" dirty="0" smtClean="0"/>
              <a:t>현재 미세먼지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코로나 바이러스 등의 이유로 마스크 착용이  생활화 되고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건물 출입구에서 카메라를 이용하여 마스크 착용 여부를 검증하여 마스크 착용에 도움을 주고자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440353" y="5113694"/>
            <a:ext cx="4601393" cy="1744306"/>
            <a:chOff x="1992590" y="3716336"/>
            <a:chExt cx="8365566" cy="3076464"/>
          </a:xfrm>
        </p:grpSpPr>
        <p:grpSp>
          <p:nvGrpSpPr>
            <p:cNvPr id="6" name="그룹 5"/>
            <p:cNvGrpSpPr/>
            <p:nvPr/>
          </p:nvGrpSpPr>
          <p:grpSpPr>
            <a:xfrm>
              <a:off x="1992590" y="3732662"/>
              <a:ext cx="3596840" cy="3060138"/>
              <a:chOff x="1992590" y="3732662"/>
              <a:chExt cx="3596840" cy="306013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3426" y="3732662"/>
                <a:ext cx="2546004" cy="2760727"/>
              </a:xfrm>
              <a:prstGeom prst="rect">
                <a:avLst/>
              </a:prstGeom>
            </p:spPr>
          </p:pic>
          <p:cxnSp>
            <p:nvCxnSpPr>
              <p:cNvPr id="8" name="직선 연결선 7"/>
              <p:cNvCxnSpPr/>
              <p:nvPr/>
            </p:nvCxnSpPr>
            <p:spPr>
              <a:xfrm>
                <a:off x="3374265" y="4095482"/>
                <a:ext cx="123637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3374265" y="5595670"/>
                <a:ext cx="123637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3405255" y="4095482"/>
                <a:ext cx="0" cy="1505218"/>
              </a:xfrm>
              <a:prstGeom prst="line">
                <a:avLst/>
              </a:prstGeom>
              <a:ln w="63500">
                <a:solidFill>
                  <a:srgbClr val="FF0000">
                    <a:alpha val="9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610637" y="4095482"/>
                <a:ext cx="0" cy="1505218"/>
              </a:xfrm>
              <a:prstGeom prst="line">
                <a:avLst/>
              </a:prstGeom>
              <a:ln w="63500">
                <a:solidFill>
                  <a:srgbClr val="FF0000">
                    <a:alpha val="9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곱셈 기호 16"/>
              <p:cNvSpPr/>
              <p:nvPr/>
            </p:nvSpPr>
            <p:spPr>
              <a:xfrm>
                <a:off x="1992590" y="5131426"/>
                <a:ext cx="1050835" cy="1661374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907088" y="3716336"/>
              <a:ext cx="3451068" cy="2777053"/>
              <a:chOff x="6907088" y="3716336"/>
              <a:chExt cx="3451068" cy="277705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7088" y="3716336"/>
                <a:ext cx="2245687" cy="2777053"/>
              </a:xfrm>
              <a:prstGeom prst="rect">
                <a:avLst/>
              </a:prstGeom>
            </p:spPr>
          </p:pic>
          <p:cxnSp>
            <p:nvCxnSpPr>
              <p:cNvPr id="13" name="직선 연결선 12"/>
              <p:cNvCxnSpPr/>
              <p:nvPr/>
            </p:nvCxnSpPr>
            <p:spPr>
              <a:xfrm>
                <a:off x="7411745" y="4378817"/>
                <a:ext cx="1236372" cy="0"/>
              </a:xfrm>
              <a:prstGeom prst="line">
                <a:avLst/>
              </a:prstGeom>
              <a:ln w="635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7411745" y="5879005"/>
                <a:ext cx="1236372" cy="0"/>
              </a:xfrm>
              <a:prstGeom prst="line">
                <a:avLst/>
              </a:prstGeom>
              <a:ln w="635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7442735" y="4378817"/>
                <a:ext cx="0" cy="1505218"/>
              </a:xfrm>
              <a:prstGeom prst="line">
                <a:avLst/>
              </a:prstGeom>
              <a:ln w="635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8648117" y="4378817"/>
                <a:ext cx="0" cy="1505218"/>
              </a:xfrm>
              <a:prstGeom prst="line">
                <a:avLst/>
              </a:prstGeom>
              <a:ln w="635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도넛 17"/>
              <p:cNvSpPr/>
              <p:nvPr/>
            </p:nvSpPr>
            <p:spPr>
              <a:xfrm>
                <a:off x="9401175" y="5280036"/>
                <a:ext cx="956981" cy="1197937"/>
              </a:xfrm>
              <a:prstGeom prst="donut">
                <a:avLst/>
              </a:prstGeom>
              <a:solidFill>
                <a:srgbClr val="0070C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22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371600" y="1391538"/>
            <a:ext cx="9601200" cy="515092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 smtClean="0"/>
              <a:t>데이터 수집</a:t>
            </a:r>
            <a:endParaRPr lang="en-US" altLang="ko-KR" sz="2200" dirty="0" smtClean="0"/>
          </a:p>
          <a:p>
            <a:pPr lvl="1"/>
            <a:r>
              <a:rPr lang="en-US" altLang="ko-KR" dirty="0" err="1" smtClean="0"/>
              <a:t>pycharm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</a:p>
          <a:p>
            <a:pPr lvl="1"/>
            <a:r>
              <a:rPr lang="en-US" altLang="ko-KR" dirty="0" smtClean="0"/>
              <a:t>python 3.6.10</a:t>
            </a:r>
          </a:p>
          <a:p>
            <a:pPr lvl="1"/>
            <a:r>
              <a:rPr lang="en-US" altLang="ko-KR" dirty="0" err="1" smtClean="0"/>
              <a:t>chromedriver</a:t>
            </a:r>
            <a:r>
              <a:rPr lang="en-US" altLang="ko-KR" dirty="0" smtClean="0"/>
              <a:t> </a:t>
            </a:r>
            <a:r>
              <a:rPr lang="en-US" altLang="ko-KR" dirty="0"/>
              <a:t>, selenium 3.141.0</a:t>
            </a:r>
            <a:endParaRPr lang="en-US" altLang="ko-KR" sz="2400" dirty="0" smtClean="0"/>
          </a:p>
          <a:p>
            <a:r>
              <a:rPr lang="ko-KR" altLang="en-US" sz="2200" dirty="0" smtClean="0"/>
              <a:t>이미지 전처리</a:t>
            </a:r>
            <a:endParaRPr lang="en-US" altLang="ko-KR" sz="2200" dirty="0" smtClean="0"/>
          </a:p>
          <a:p>
            <a:pPr lvl="1"/>
            <a:r>
              <a:rPr lang="en-US" altLang="ko-KR" dirty="0" err="1" smtClean="0"/>
              <a:t>pycharm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</a:p>
          <a:p>
            <a:pPr lvl="1"/>
            <a:r>
              <a:rPr lang="en-US" altLang="ko-KR" dirty="0"/>
              <a:t>p</a:t>
            </a:r>
            <a:r>
              <a:rPr lang="en-US" altLang="ko-KR" dirty="0" smtClean="0"/>
              <a:t>ython 3.6.10</a:t>
            </a:r>
          </a:p>
          <a:p>
            <a:pPr lvl="1"/>
            <a:r>
              <a:rPr lang="en-US" altLang="ko-KR" dirty="0" err="1"/>
              <a:t>o</a:t>
            </a:r>
            <a:r>
              <a:rPr lang="en-US" altLang="ko-KR" dirty="0" err="1" smtClean="0"/>
              <a:t>pencv</a:t>
            </a:r>
            <a:r>
              <a:rPr lang="en-US" altLang="ko-KR" dirty="0" smtClean="0"/>
              <a:t> 4.2.0, </a:t>
            </a:r>
            <a:r>
              <a:rPr lang="en-US" altLang="ko-KR" dirty="0" err="1" smtClean="0"/>
              <a:t>face_recognition</a:t>
            </a:r>
            <a:r>
              <a:rPr lang="en-US" altLang="ko-KR" dirty="0" smtClean="0"/>
              <a:t> 1.3.0, </a:t>
            </a:r>
            <a:r>
              <a:rPr lang="en-US" altLang="ko-KR" dirty="0" err="1" smtClean="0"/>
              <a:t>numpy</a:t>
            </a:r>
            <a:r>
              <a:rPr lang="en-US" altLang="ko-KR" dirty="0"/>
              <a:t> 1.18.2, </a:t>
            </a:r>
            <a:r>
              <a:rPr lang="en-US" altLang="ko-KR" dirty="0" err="1" smtClean="0"/>
              <a:t>matplotlib</a:t>
            </a:r>
            <a:r>
              <a:rPr lang="en-US" altLang="ko-KR" dirty="0"/>
              <a:t> 3.2.1, </a:t>
            </a:r>
            <a:r>
              <a:rPr lang="en-US" altLang="ko-KR" dirty="0" err="1"/>
              <a:t>scikit</a:t>
            </a:r>
            <a:r>
              <a:rPr lang="en-US" altLang="ko-KR" dirty="0"/>
              <a:t>-image 0.16.2</a:t>
            </a:r>
          </a:p>
          <a:p>
            <a:r>
              <a:rPr lang="ko-KR" altLang="en-US" sz="2200" dirty="0" smtClean="0"/>
              <a:t>학습</a:t>
            </a:r>
            <a:endParaRPr lang="en-US" altLang="ko-KR" sz="2200" dirty="0" smtClean="0"/>
          </a:p>
          <a:p>
            <a:pPr lvl="1"/>
            <a:r>
              <a:rPr lang="en-US" altLang="ko-KR" dirty="0" err="1"/>
              <a:t>pycharm</a:t>
            </a:r>
            <a:r>
              <a:rPr lang="en-US" altLang="ko-KR" dirty="0"/>
              <a:t>, </a:t>
            </a: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smtClean="0"/>
              <a:t>notebook</a:t>
            </a:r>
          </a:p>
          <a:p>
            <a:pPr lvl="1"/>
            <a:r>
              <a:rPr lang="en-US" altLang="ko-KR" dirty="0" smtClean="0"/>
              <a:t>python </a:t>
            </a:r>
            <a:r>
              <a:rPr lang="en-US" altLang="ko-KR" dirty="0"/>
              <a:t>3.6.10</a:t>
            </a:r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 2.3.1(CNN</a:t>
            </a:r>
            <a:r>
              <a:rPr lang="en-US" altLang="ko-KR" dirty="0"/>
              <a:t>), </a:t>
            </a:r>
            <a:r>
              <a:rPr lang="en-US" altLang="ko-KR" dirty="0" err="1"/>
              <a:t>scikit</a:t>
            </a:r>
            <a:r>
              <a:rPr lang="en-US" altLang="ko-KR" dirty="0"/>
              <a:t>-learn 0.22.1 (SVM) </a:t>
            </a:r>
          </a:p>
        </p:txBody>
      </p:sp>
    </p:spTree>
    <p:extLst>
      <p:ext uri="{BB962C8B-B14F-4D97-AF65-F5344CB8AC3E}">
        <p14:creationId xmlns:p14="http://schemas.microsoft.com/office/powerpoint/2010/main" val="14900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1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- </a:t>
            </a:r>
            <a:r>
              <a:rPr lang="ko-KR" altLang="en-US" sz="3200" dirty="0" smtClean="0"/>
              <a:t>시스템 구성도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2028420" y="1391538"/>
            <a:ext cx="9601200" cy="515092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2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626106" y="2487889"/>
            <a:ext cx="1255690" cy="592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camera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731802" y="1692772"/>
            <a:ext cx="7047812" cy="3595731"/>
            <a:chOff x="3323052" y="1758428"/>
            <a:chExt cx="5260818" cy="3541692"/>
          </a:xfrm>
        </p:grpSpPr>
        <p:sp>
          <p:nvSpPr>
            <p:cNvPr id="5" name="직사각형 4"/>
            <p:cNvSpPr/>
            <p:nvPr/>
          </p:nvSpPr>
          <p:spPr>
            <a:xfrm>
              <a:off x="3323052" y="1758428"/>
              <a:ext cx="5260818" cy="3541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23052" y="1758428"/>
              <a:ext cx="5260818" cy="3408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ain.py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700433" y="5731715"/>
            <a:ext cx="1349062" cy="592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CNN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34695" y="2552747"/>
            <a:ext cx="1899431" cy="462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cv2.VideoCapture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9" idx="1"/>
          </p:cNvCxnSpPr>
          <p:nvPr/>
        </p:nvCxnSpPr>
        <p:spPr>
          <a:xfrm>
            <a:off x="2881796" y="2783950"/>
            <a:ext cx="10528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66852" y="2481116"/>
            <a:ext cx="7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video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889125" y="2438249"/>
            <a:ext cx="2201323" cy="691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face_recognition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face_locations</a:t>
            </a:r>
            <a:r>
              <a:rPr lang="en-US" altLang="ko-KR" dirty="0" smtClean="0">
                <a:solidFill>
                  <a:schemeClr val="tx1"/>
                </a:solidFill>
              </a:rPr>
              <a:t>(CNN)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다이아몬드 14"/>
          <p:cNvSpPr/>
          <p:nvPr/>
        </p:nvSpPr>
        <p:spPr>
          <a:xfrm>
            <a:off x="9064611" y="3692212"/>
            <a:ext cx="1271565" cy="951659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</a:t>
            </a:r>
            <a:r>
              <a:rPr lang="en-US" altLang="ko-KR" dirty="0" smtClean="0">
                <a:solidFill>
                  <a:schemeClr val="tx1"/>
                </a:solidFill>
              </a:rPr>
              <a:t>ace exist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9" idx="3"/>
            <a:endCxn id="14" idx="1"/>
          </p:cNvCxnSpPr>
          <p:nvPr/>
        </p:nvCxnSpPr>
        <p:spPr>
          <a:xfrm flipV="1">
            <a:off x="5834126" y="2783949"/>
            <a:ext cx="2054999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78650" y="2452730"/>
            <a:ext cx="7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cxnSp>
        <p:nvCxnSpPr>
          <p:cNvPr id="36" name="꺾인 연결선 35"/>
          <p:cNvCxnSpPr>
            <a:stCxn id="14" idx="3"/>
            <a:endCxn id="15" idx="3"/>
          </p:cNvCxnSpPr>
          <p:nvPr/>
        </p:nvCxnSpPr>
        <p:spPr>
          <a:xfrm>
            <a:off x="10090448" y="2783949"/>
            <a:ext cx="245728" cy="1384093"/>
          </a:xfrm>
          <a:prstGeom prst="bentConnector3">
            <a:avLst>
              <a:gd name="adj1" fmla="val 1930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540046" y="3912898"/>
            <a:ext cx="1635955" cy="510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</a:t>
            </a:r>
            <a:r>
              <a:rPr lang="en-US" altLang="ko-KR" dirty="0" err="1" smtClean="0">
                <a:solidFill>
                  <a:schemeClr val="tx1"/>
                </a:solidFill>
              </a:rPr>
              <a:t>odel.predict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9" name="꺾인 연결선 38"/>
          <p:cNvCxnSpPr>
            <a:stCxn id="15" idx="0"/>
            <a:endCxn id="9" idx="2"/>
          </p:cNvCxnSpPr>
          <p:nvPr/>
        </p:nvCxnSpPr>
        <p:spPr>
          <a:xfrm rot="16200000" flipV="1">
            <a:off x="6953874" y="945691"/>
            <a:ext cx="677058" cy="48159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29020" y="3047580"/>
            <a:ext cx="6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cxnSp>
        <p:nvCxnSpPr>
          <p:cNvPr id="48" name="직선 화살표 연결선 47"/>
          <p:cNvCxnSpPr>
            <a:stCxn id="15" idx="1"/>
            <a:endCxn id="37" idx="3"/>
          </p:cNvCxnSpPr>
          <p:nvPr/>
        </p:nvCxnSpPr>
        <p:spPr>
          <a:xfrm flipH="1">
            <a:off x="8176001" y="4168042"/>
            <a:ext cx="888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7508381" y="4391696"/>
            <a:ext cx="0" cy="137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7168700" y="4391696"/>
            <a:ext cx="0" cy="1340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440974" y="3692212"/>
            <a:ext cx="1431454" cy="951659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</a:t>
            </a:r>
            <a:r>
              <a:rPr lang="en-US" altLang="ko-KR" sz="1600" dirty="0" smtClean="0">
                <a:solidFill>
                  <a:schemeClr val="tx1"/>
                </a:solidFill>
              </a:rPr>
              <a:t>ask exist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37" idx="1"/>
            <a:endCxn id="60" idx="3"/>
          </p:cNvCxnSpPr>
          <p:nvPr/>
        </p:nvCxnSpPr>
        <p:spPr>
          <a:xfrm flipH="1">
            <a:off x="5872428" y="4168042"/>
            <a:ext cx="6676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0" idx="0"/>
            <a:endCxn id="9" idx="2"/>
          </p:cNvCxnSpPr>
          <p:nvPr/>
        </p:nvCxnSpPr>
        <p:spPr>
          <a:xfrm rot="16200000" flipV="1">
            <a:off x="4682027" y="3217538"/>
            <a:ext cx="677058" cy="27229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407482" y="3829862"/>
            <a:ext cx="6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125475" y="3368087"/>
            <a:ext cx="6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cxnSp>
        <p:nvCxnSpPr>
          <p:cNvPr id="72" name="꺾인 연결선 71"/>
          <p:cNvCxnSpPr>
            <a:stCxn id="60" idx="1"/>
            <a:endCxn id="3" idx="2"/>
          </p:cNvCxnSpPr>
          <p:nvPr/>
        </p:nvCxnSpPr>
        <p:spPr>
          <a:xfrm rot="10800000">
            <a:off x="2253952" y="3080010"/>
            <a:ext cx="2187023" cy="10880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520527" y="3795954"/>
            <a:ext cx="7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signal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57030" y="3829862"/>
            <a:ext cx="6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9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559259" y="643944"/>
            <a:ext cx="4301543" cy="6078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8155" y="643944"/>
            <a:ext cx="4301543" cy="6078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1753" y="0"/>
            <a:ext cx="9601200" cy="758847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차 모델링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데이터 전처리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91" y="1512806"/>
            <a:ext cx="3787672" cy="22220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91" y="4211054"/>
            <a:ext cx="3787672" cy="23108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195" y="1512806"/>
            <a:ext cx="3787672" cy="22220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195" y="4329653"/>
            <a:ext cx="3787672" cy="231080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196306" y="3000777"/>
            <a:ext cx="2446346" cy="1365161"/>
          </a:xfrm>
          <a:prstGeom prst="rightArrow">
            <a:avLst/>
          </a:prstGeom>
          <a:solidFill>
            <a:srgbClr val="EC49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face_recognition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face_locations</a:t>
            </a:r>
            <a:r>
              <a:rPr lang="en-US" altLang="ko-KR" dirty="0" smtClean="0">
                <a:solidFill>
                  <a:schemeClr val="tx1"/>
                </a:solidFill>
              </a:rPr>
              <a:t>(CNN)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8155" y="643944"/>
            <a:ext cx="4301543" cy="45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r>
              <a:rPr lang="en-US" altLang="ko-KR" dirty="0" smtClean="0"/>
              <a:t>aw data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552177" y="643944"/>
            <a:ext cx="4301543" cy="45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preprocessed data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15197" y="1176949"/>
            <a:ext cx="199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without mask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11917" y="1176949"/>
            <a:ext cx="199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without mask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15197" y="3864573"/>
            <a:ext cx="199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with mask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704835" y="3864573"/>
            <a:ext cx="199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with 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1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– </a:t>
            </a:r>
            <a:r>
              <a:rPr lang="en-US" altLang="ko-KR" sz="3200" dirty="0" smtClean="0"/>
              <a:t>CNN </a:t>
            </a:r>
            <a:r>
              <a:rPr lang="ko-KR" altLang="en-US" sz="3200" dirty="0" smtClean="0"/>
              <a:t>학습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603418" y="1134580"/>
            <a:ext cx="9601200" cy="515092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200" dirty="0" smtClean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1236991"/>
            <a:ext cx="4397933" cy="2562277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data set </a:t>
            </a:r>
            <a:r>
              <a:rPr lang="en-US" altLang="ko-KR" sz="1800" dirty="0" smtClean="0"/>
              <a:t> load : </a:t>
            </a:r>
            <a:r>
              <a:rPr lang="en-US" altLang="ko-KR" sz="1800" dirty="0" err="1" smtClean="0"/>
              <a:t>Keras</a:t>
            </a:r>
            <a:r>
              <a:rPr lang="en-US" altLang="ko-KR" sz="1800" dirty="0"/>
              <a:t> .</a:t>
            </a:r>
            <a:r>
              <a:rPr lang="en-US" altLang="ko-KR" sz="1800" dirty="0" err="1" smtClean="0"/>
              <a:t>ImageDateGenerator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For data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augmentation</a:t>
            </a:r>
            <a:endParaRPr lang="en-US" altLang="ko-KR" sz="1800" dirty="0"/>
          </a:p>
          <a:p>
            <a:r>
              <a:rPr lang="en-US" altLang="ko-KR" sz="1800" dirty="0" smtClean="0"/>
              <a:t>Modeling </a:t>
            </a:r>
            <a:r>
              <a:rPr lang="en-US" altLang="ko-KR" sz="1800" dirty="0"/>
              <a:t>: Keras.Conv2D</a:t>
            </a:r>
          </a:p>
          <a:p>
            <a:pPr lvl="1"/>
            <a:r>
              <a:rPr lang="en-US" altLang="ko-KR" sz="1800" dirty="0"/>
              <a:t>CNN modeling</a:t>
            </a:r>
          </a:p>
          <a:p>
            <a:r>
              <a:rPr lang="en-US" altLang="ko-KR" sz="1800" dirty="0"/>
              <a:t>Input data shape = (80,80)</a:t>
            </a:r>
          </a:p>
          <a:p>
            <a:endParaRPr lang="en-US" altLang="ko-KR" sz="1800" dirty="0" smtClean="0"/>
          </a:p>
          <a:p>
            <a:endParaRPr lang="en-US" altLang="ko-KR" sz="18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6043613" y="271463"/>
            <a:ext cx="6096000" cy="56323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ko-KR" altLang="en-US" dirty="0"/>
              <a:t>model = Sequential()</a:t>
            </a:r>
          </a:p>
          <a:p>
            <a:r>
              <a:rPr lang="ko-KR" altLang="en-US" dirty="0"/>
              <a:t>model.add(Conv2D(32, (3, 3), input_shape=(</a:t>
            </a:r>
            <a:r>
              <a:rPr lang="ko-KR" altLang="en-US" u="sng" dirty="0">
                <a:uFill>
                  <a:solidFill>
                    <a:srgbClr val="FF0000"/>
                  </a:solidFill>
                </a:uFill>
              </a:rPr>
              <a:t>80, 80,3</a:t>
            </a:r>
            <a:r>
              <a:rPr lang="ko-KR" altLang="en-US" dirty="0"/>
              <a:t>)))</a:t>
            </a:r>
          </a:p>
          <a:p>
            <a:r>
              <a:rPr lang="ko-KR" altLang="en-US" dirty="0"/>
              <a:t>model.add(Activation('relu'))</a:t>
            </a:r>
          </a:p>
          <a:p>
            <a:r>
              <a:rPr lang="ko-KR" altLang="en-US" dirty="0"/>
              <a:t>model.add(MaxPooling2D(pool_size=(2, 2)))</a:t>
            </a:r>
          </a:p>
          <a:p>
            <a:endParaRPr lang="ko-KR" altLang="en-US" dirty="0"/>
          </a:p>
          <a:p>
            <a:r>
              <a:rPr lang="ko-KR" altLang="en-US" dirty="0"/>
              <a:t>model.add(Conv2D(32, (3, 3)))</a:t>
            </a:r>
          </a:p>
          <a:p>
            <a:r>
              <a:rPr lang="ko-KR" altLang="en-US" dirty="0"/>
              <a:t>model.add(Activation('relu'))</a:t>
            </a:r>
          </a:p>
          <a:p>
            <a:r>
              <a:rPr lang="ko-KR" altLang="en-US" dirty="0"/>
              <a:t>model.add(MaxPooling2D(pool_size=(2, 2</a:t>
            </a:r>
            <a:r>
              <a:rPr lang="ko-KR" altLang="en-US" dirty="0" smtClean="0"/>
              <a:t>)))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…………… # 2</a:t>
            </a:r>
            <a:r>
              <a:rPr lang="ko-KR" altLang="en-US" dirty="0" smtClean="0"/>
              <a:t>번 반복</a:t>
            </a:r>
          </a:p>
          <a:p>
            <a:endParaRPr lang="ko-KR" altLang="en-US" dirty="0"/>
          </a:p>
          <a:p>
            <a:r>
              <a:rPr lang="ko-KR" altLang="en-US" dirty="0"/>
              <a:t>model.add(Flatten</a:t>
            </a:r>
            <a:r>
              <a:rPr lang="ko-KR" altLang="en-US" dirty="0" smtClean="0"/>
              <a:t>())</a:t>
            </a:r>
            <a:endParaRPr lang="ko-KR" altLang="en-US" dirty="0"/>
          </a:p>
          <a:p>
            <a:r>
              <a:rPr lang="ko-KR" altLang="en-US" dirty="0"/>
              <a:t>model.add(Dense(64))</a:t>
            </a:r>
          </a:p>
          <a:p>
            <a:r>
              <a:rPr lang="ko-KR" altLang="en-US" dirty="0"/>
              <a:t>model.add(Activation('relu'))</a:t>
            </a:r>
          </a:p>
          <a:p>
            <a:r>
              <a:rPr lang="ko-KR" altLang="en-US" dirty="0"/>
              <a:t>model.add(Dropout(0.5))</a:t>
            </a:r>
          </a:p>
          <a:p>
            <a:r>
              <a:rPr lang="ko-KR" altLang="en-US" dirty="0"/>
              <a:t>model.add(Dense(1))</a:t>
            </a:r>
          </a:p>
          <a:p>
            <a:r>
              <a:rPr lang="ko-KR" altLang="en-US" dirty="0"/>
              <a:t>model.add(Activation('sigmoid'))</a:t>
            </a:r>
          </a:p>
          <a:p>
            <a:endParaRPr lang="ko-KR" altLang="en-US" dirty="0"/>
          </a:p>
          <a:p>
            <a:r>
              <a:rPr lang="ko-KR" altLang="en-US" dirty="0"/>
              <a:t>model.compile(loss=</a:t>
            </a:r>
            <a:r>
              <a:rPr lang="ko-KR" altLang="en-US" u="sng" dirty="0">
                <a:uFill>
                  <a:solidFill>
                    <a:srgbClr val="FF0000"/>
                  </a:solidFill>
                </a:uFill>
              </a:rPr>
              <a:t>'binary_crossentropy'</a:t>
            </a:r>
            <a:r>
              <a:rPr lang="ko-KR" altLang="en-US" dirty="0"/>
              <a:t>, optimizer='adam', metrics=['accuracy'])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3" y="6032499"/>
            <a:ext cx="10644187" cy="7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1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- </a:t>
            </a:r>
            <a:r>
              <a:rPr lang="ko-KR" altLang="en-US" sz="3200" dirty="0" smtClean="0"/>
              <a:t>결과 영상 </a:t>
            </a:r>
            <a:r>
              <a:rPr lang="en-US" altLang="ko-KR" sz="3200" dirty="0" smtClean="0"/>
              <a:t>&amp; </a:t>
            </a:r>
            <a:r>
              <a:rPr lang="ko-KR" altLang="en-US" sz="3200" dirty="0" smtClean="0"/>
              <a:t>문제점</a:t>
            </a:r>
            <a:endParaRPr lang="ko-KR" altLang="en-US" dirty="0"/>
          </a:p>
        </p:txBody>
      </p:sp>
      <p:pic>
        <p:nvPicPr>
          <p:cNvPr id="10" name="testv10(CNN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6675" y="1307814"/>
            <a:ext cx="4441825" cy="2492357"/>
          </a:xfrm>
          <a:prstGeom prst="rect">
            <a:avLst/>
          </a:prstGeom>
        </p:spPr>
      </p:pic>
      <p:pic>
        <p:nvPicPr>
          <p:cNvPr id="13" name="testv7(CNN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99275" y="1307814"/>
            <a:ext cx="4441824" cy="2492357"/>
          </a:xfrm>
          <a:prstGeom prst="rect">
            <a:avLst/>
          </a:prstGeom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1243013" y="3889071"/>
            <a:ext cx="10098086" cy="256227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문제점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얼굴 인식 단계에서 마스크 착용시 얼굴이 인식되지 않는 경우 발생</a:t>
            </a:r>
            <a:endParaRPr lang="en-US" altLang="ko-KR" sz="1800" dirty="0"/>
          </a:p>
          <a:p>
            <a:pPr lvl="2"/>
            <a:r>
              <a:rPr lang="ko-KR" altLang="en-US" sz="1600" dirty="0"/>
              <a:t>얼굴이 인식되지 않아 </a:t>
            </a:r>
            <a:r>
              <a:rPr lang="en-US" altLang="ko-KR" sz="1600" dirty="0"/>
              <a:t>model</a:t>
            </a:r>
            <a:r>
              <a:rPr lang="ko-KR" altLang="en-US" sz="1600" dirty="0"/>
              <a:t> 단계로 넘어가지 않음</a:t>
            </a:r>
            <a:endParaRPr lang="en-US" altLang="ko-KR" dirty="0"/>
          </a:p>
          <a:p>
            <a:pPr lvl="1"/>
            <a:r>
              <a:rPr lang="en-US" altLang="ko-KR" sz="1800" dirty="0" err="1"/>
              <a:t>Face_recognition</a:t>
            </a:r>
            <a:r>
              <a:rPr lang="ko-KR" altLang="en-US" sz="1800" dirty="0"/>
              <a:t>을</a:t>
            </a:r>
            <a:r>
              <a:rPr lang="en-US" altLang="ko-KR" sz="1800" dirty="0"/>
              <a:t> CNN </a:t>
            </a:r>
            <a:r>
              <a:rPr lang="ko-KR" altLang="en-US" sz="1800" dirty="0"/>
              <a:t>방식으로 </a:t>
            </a:r>
            <a:r>
              <a:rPr lang="ko-KR" altLang="en-US" sz="1800" dirty="0" err="1"/>
              <a:t>이용시</a:t>
            </a:r>
            <a:r>
              <a:rPr lang="en-US" altLang="ko-KR" sz="1800" dirty="0"/>
              <a:t> </a:t>
            </a:r>
            <a:r>
              <a:rPr lang="ko-KR" altLang="en-US" sz="1800" dirty="0"/>
              <a:t>한 </a:t>
            </a:r>
            <a:r>
              <a:rPr lang="en-US" altLang="ko-KR" sz="1800" dirty="0"/>
              <a:t>frame </a:t>
            </a:r>
            <a:r>
              <a:rPr lang="ko-KR" altLang="en-US" sz="1800" dirty="0"/>
              <a:t>당 최대 </a:t>
            </a:r>
            <a:r>
              <a:rPr lang="ko-KR" altLang="en-US" sz="1800" dirty="0" err="1"/>
              <a:t>분단위의</a:t>
            </a:r>
            <a:r>
              <a:rPr lang="ko-KR" altLang="en-US" sz="1800" dirty="0"/>
              <a:t> 시간이 걸림</a:t>
            </a:r>
            <a:endParaRPr lang="en-US" altLang="ko-KR" sz="1800" dirty="0"/>
          </a:p>
          <a:p>
            <a:pPr lvl="2"/>
            <a:r>
              <a:rPr lang="ko-KR" altLang="en-US" sz="1600" dirty="0"/>
              <a:t>실시간으로 영상에 적용시키기 </a:t>
            </a:r>
            <a:r>
              <a:rPr lang="ko-KR" altLang="en-US" sz="1600" dirty="0" smtClean="0"/>
              <a:t>어려움</a:t>
            </a:r>
            <a:endParaRPr lang="en-US" altLang="ko-KR" sz="1800" dirty="0"/>
          </a:p>
          <a:p>
            <a:r>
              <a:rPr lang="ko-KR" altLang="en-US" sz="1800" dirty="0" smtClean="0"/>
              <a:t>해결 방법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마스크 </a:t>
            </a:r>
            <a:r>
              <a:rPr lang="ko-KR" altLang="en-US" sz="1800" dirty="0" smtClean="0"/>
              <a:t>미착용 </a:t>
            </a:r>
            <a:r>
              <a:rPr lang="ko-KR" altLang="en-US" sz="1800" dirty="0"/>
              <a:t>얼굴 </a:t>
            </a:r>
            <a:r>
              <a:rPr lang="ko-KR" altLang="en-US" sz="1800" dirty="0" smtClean="0"/>
              <a:t>인식은 </a:t>
            </a:r>
            <a:r>
              <a:rPr lang="en-US" altLang="ko-KR" sz="1800" dirty="0" err="1" smtClean="0"/>
              <a:t>Face_recognition</a:t>
            </a:r>
            <a:r>
              <a:rPr lang="en-US" altLang="ko-KR" sz="1800" dirty="0" smtClean="0"/>
              <a:t>(HOG) </a:t>
            </a:r>
            <a:r>
              <a:rPr lang="ko-KR" altLang="en-US" sz="1800" dirty="0"/>
              <a:t>을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이용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마스크 착용 얼굴 인식은 직접 </a:t>
            </a:r>
            <a:r>
              <a:rPr lang="en-US" altLang="ko-KR" sz="1800" dirty="0" smtClean="0"/>
              <a:t>model </a:t>
            </a:r>
            <a:r>
              <a:rPr lang="ko-KR" altLang="en-US" sz="1800" dirty="0" smtClean="0"/>
              <a:t>을 만들어서 이용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77586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3013" y="271463"/>
            <a:ext cx="9601200" cy="7442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 smtClean="0"/>
              <a:t>차 모델링 </a:t>
            </a:r>
            <a:r>
              <a:rPr lang="en-US" altLang="ko-KR" dirty="0" smtClean="0"/>
              <a:t>- </a:t>
            </a:r>
            <a:r>
              <a:rPr lang="ko-KR" altLang="en-US" sz="3200" dirty="0" smtClean="0"/>
              <a:t>시스템 구성도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61904B68-9754-4FAE-8199-7DE536B1EB8A}"/>
              </a:ext>
            </a:extLst>
          </p:cNvPr>
          <p:cNvSpPr txBox="1">
            <a:spLocks/>
          </p:cNvSpPr>
          <p:nvPr/>
        </p:nvSpPr>
        <p:spPr>
          <a:xfrm>
            <a:off x="2028420" y="1391538"/>
            <a:ext cx="9601200" cy="5150929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2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626106" y="2118564"/>
            <a:ext cx="1255690" cy="592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camera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731802" y="1692772"/>
            <a:ext cx="7047812" cy="3595731"/>
            <a:chOff x="3323052" y="1758428"/>
            <a:chExt cx="5260818" cy="3541692"/>
          </a:xfrm>
        </p:grpSpPr>
        <p:sp>
          <p:nvSpPr>
            <p:cNvPr id="5" name="직사각형 4"/>
            <p:cNvSpPr/>
            <p:nvPr/>
          </p:nvSpPr>
          <p:spPr>
            <a:xfrm>
              <a:off x="3323052" y="1758428"/>
              <a:ext cx="5260818" cy="3541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23052" y="1758428"/>
              <a:ext cx="5260818" cy="3408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ain.py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700433" y="5362390"/>
            <a:ext cx="1349062" cy="592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SVM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34695" y="2183422"/>
            <a:ext cx="1899431" cy="462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cv2.VideoCapture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9" idx="1"/>
          </p:cNvCxnSpPr>
          <p:nvPr/>
        </p:nvCxnSpPr>
        <p:spPr>
          <a:xfrm>
            <a:off x="2881796" y="2414625"/>
            <a:ext cx="10528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66852" y="2111791"/>
            <a:ext cx="7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video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889126" y="2068924"/>
            <a:ext cx="2086328" cy="691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face_recognition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face_locations</a:t>
            </a:r>
            <a:r>
              <a:rPr lang="en-US" altLang="ko-KR" dirty="0" smtClean="0">
                <a:solidFill>
                  <a:schemeClr val="tx1"/>
                </a:solidFill>
              </a:rPr>
              <a:t>(HOG)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다이아몬드 14"/>
          <p:cNvSpPr/>
          <p:nvPr/>
        </p:nvSpPr>
        <p:spPr>
          <a:xfrm>
            <a:off x="9064611" y="3322887"/>
            <a:ext cx="1271565" cy="951659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</a:t>
            </a:r>
            <a:r>
              <a:rPr lang="en-US" altLang="ko-KR" dirty="0" smtClean="0">
                <a:solidFill>
                  <a:schemeClr val="tx1"/>
                </a:solidFill>
              </a:rPr>
              <a:t>ace exist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9" idx="3"/>
            <a:endCxn id="14" idx="1"/>
          </p:cNvCxnSpPr>
          <p:nvPr/>
        </p:nvCxnSpPr>
        <p:spPr>
          <a:xfrm flipV="1">
            <a:off x="5834126" y="2414624"/>
            <a:ext cx="205500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78650" y="2083405"/>
            <a:ext cx="7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cxnSp>
        <p:nvCxnSpPr>
          <p:cNvPr id="36" name="꺾인 연결선 35"/>
          <p:cNvCxnSpPr>
            <a:stCxn id="14" idx="3"/>
            <a:endCxn id="15" idx="3"/>
          </p:cNvCxnSpPr>
          <p:nvPr/>
        </p:nvCxnSpPr>
        <p:spPr>
          <a:xfrm>
            <a:off x="9975454" y="2414624"/>
            <a:ext cx="360722" cy="1384093"/>
          </a:xfrm>
          <a:prstGeom prst="bentConnector3">
            <a:avLst>
              <a:gd name="adj1" fmla="val 1633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540046" y="3543573"/>
            <a:ext cx="1635955" cy="510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</a:t>
            </a:r>
            <a:r>
              <a:rPr lang="en-US" altLang="ko-KR" dirty="0" err="1" smtClean="0">
                <a:solidFill>
                  <a:schemeClr val="tx1"/>
                </a:solidFill>
              </a:rPr>
              <a:t>odel.predict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>
            <a:stCxn id="15" idx="1"/>
            <a:endCxn id="37" idx="3"/>
          </p:cNvCxnSpPr>
          <p:nvPr/>
        </p:nvCxnSpPr>
        <p:spPr>
          <a:xfrm flipH="1">
            <a:off x="8176001" y="3798717"/>
            <a:ext cx="888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7508381" y="4022371"/>
            <a:ext cx="0" cy="137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7168700" y="4022371"/>
            <a:ext cx="0" cy="1340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440974" y="3322887"/>
            <a:ext cx="1431454" cy="951659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</a:t>
            </a:r>
            <a:r>
              <a:rPr lang="en-US" altLang="ko-KR" sz="1600" dirty="0" smtClean="0">
                <a:solidFill>
                  <a:schemeClr val="tx1"/>
                </a:solidFill>
              </a:rPr>
              <a:t>ask exist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37" idx="1"/>
            <a:endCxn id="60" idx="3"/>
          </p:cNvCxnSpPr>
          <p:nvPr/>
        </p:nvCxnSpPr>
        <p:spPr>
          <a:xfrm flipH="1">
            <a:off x="5872428" y="3798717"/>
            <a:ext cx="6676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407482" y="3460537"/>
            <a:ext cx="6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15" idx="2"/>
            <a:endCxn id="3" idx="2"/>
          </p:cNvCxnSpPr>
          <p:nvPr/>
        </p:nvCxnSpPr>
        <p:spPr>
          <a:xfrm rot="5400000" flipH="1">
            <a:off x="5195242" y="-230605"/>
            <a:ext cx="1563861" cy="7446443"/>
          </a:xfrm>
          <a:prstGeom prst="bentConnector3">
            <a:avLst>
              <a:gd name="adj1" fmla="val -12993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00393" y="4281038"/>
            <a:ext cx="6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70872" y="2871722"/>
            <a:ext cx="79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signal</a:t>
            </a:r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20" name="꺾인 연결선 19"/>
          <p:cNvCxnSpPr>
            <a:stCxn id="60" idx="0"/>
            <a:endCxn id="9" idx="2"/>
          </p:cNvCxnSpPr>
          <p:nvPr/>
        </p:nvCxnSpPr>
        <p:spPr>
          <a:xfrm rot="16200000" flipV="1">
            <a:off x="4682027" y="2848213"/>
            <a:ext cx="677058" cy="27229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60" idx="1"/>
            <a:endCxn id="3" idx="2"/>
          </p:cNvCxnSpPr>
          <p:nvPr/>
        </p:nvCxnSpPr>
        <p:spPr>
          <a:xfrm rot="10800000">
            <a:off x="2253952" y="2710685"/>
            <a:ext cx="2187023" cy="108803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961904" y="3460537"/>
            <a:ext cx="6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42290" y="2984358"/>
            <a:ext cx="67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323109" y="2871722"/>
            <a:ext cx="79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signal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863</TotalTime>
  <Words>819</Words>
  <Application>Microsoft Office PowerPoint</Application>
  <PresentationFormat>와이드스크린</PresentationFormat>
  <Paragraphs>185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돋움</vt:lpstr>
      <vt:lpstr>Franklin Gothic Book</vt:lpstr>
      <vt:lpstr>자르기</vt:lpstr>
      <vt:lpstr>혁신성장 이미지 분석 AI 개인 프로젝트</vt:lpstr>
      <vt:lpstr>목 차</vt:lpstr>
      <vt:lpstr>시스템 명 &amp; 개발 목적 및 동기 </vt:lpstr>
      <vt:lpstr>개발 환경</vt:lpstr>
      <vt:lpstr>1차 모델링 - 시스템 구성도</vt:lpstr>
      <vt:lpstr>1차 모델링 – 데이터 전처리</vt:lpstr>
      <vt:lpstr>1차 모델링 – CNN 학습</vt:lpstr>
      <vt:lpstr>1차 모델링 - 결과 영상 &amp; 문제점</vt:lpstr>
      <vt:lpstr>2차 모델링 - 시스템 구성도</vt:lpstr>
      <vt:lpstr>2차 모델링 – hog feature 을 이용한 SVM modeling</vt:lpstr>
      <vt:lpstr>2차 모델링 – hog feature 추출</vt:lpstr>
      <vt:lpstr>2차 모델링 – hog feature 추출</vt:lpstr>
      <vt:lpstr>2차 모델링 – hog feature 추출</vt:lpstr>
      <vt:lpstr>2차 모델링 – 데이터 전처리</vt:lpstr>
      <vt:lpstr>2차 모델링 – svm model 학습</vt:lpstr>
      <vt:lpstr>2차 모델링 – svm model 적용</vt:lpstr>
      <vt:lpstr>2차 모델링 – svm model 적용(cont.)</vt:lpstr>
      <vt:lpstr>시연</vt:lpstr>
      <vt:lpstr>향후 과제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SPINE EOS</dc:title>
  <dc:creator>영재 유</dc:creator>
  <cp:lastModifiedBy>Windows 사용자</cp:lastModifiedBy>
  <cp:revision>212</cp:revision>
  <dcterms:created xsi:type="dcterms:W3CDTF">2019-08-19T01:43:32Z</dcterms:created>
  <dcterms:modified xsi:type="dcterms:W3CDTF">2020-04-27T00:11:08Z</dcterms:modified>
</cp:coreProperties>
</file>